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69" r:id="rId10"/>
    <p:sldId id="270" r:id="rId11"/>
    <p:sldId id="271" r:id="rId12"/>
    <p:sldId id="272" r:id="rId13"/>
    <p:sldId id="273" r:id="rId14"/>
    <p:sldId id="280" r:id="rId15"/>
    <p:sldId id="282" r:id="rId16"/>
    <p:sldId id="284" r:id="rId17"/>
    <p:sldId id="285" r:id="rId18"/>
    <p:sldId id="298" r:id="rId19"/>
    <p:sldId id="297" r:id="rId20"/>
    <p:sldId id="292" r:id="rId21"/>
    <p:sldId id="29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46" autoAdjust="0"/>
    <p:restoredTop sz="90888" autoAdjust="0"/>
  </p:normalViewPr>
  <p:slideViewPr>
    <p:cSldViewPr>
      <p:cViewPr varScale="1">
        <p:scale>
          <a:sx n="94" d="100"/>
          <a:sy n="94" d="100"/>
        </p:scale>
        <p:origin x="-169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fld id="{45D18432-6E24-48AD-B85C-1FC9D688D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78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F0DC44B-0A85-47C2-9EFD-4383A4368CF0}" type="slidenum">
              <a:rPr lang="en-US" sz="1200" smtClean="0">
                <a:latin typeface="Trebuchet MS" pitchFamily="34" charset="0"/>
              </a:rPr>
              <a:pPr/>
              <a:t>1</a:t>
            </a:fld>
            <a:endParaRPr lang="en-US" sz="1200" smtClean="0">
              <a:latin typeface="Trebuchet MS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DC2FC33-85B1-486C-AE7D-A87612F3BB6D}" type="slidenum">
              <a:rPr lang="en-US" sz="1200" smtClean="0">
                <a:latin typeface="Trebuchet MS" pitchFamily="34" charset="0"/>
              </a:rPr>
              <a:pPr/>
              <a:t>10</a:t>
            </a:fld>
            <a:endParaRPr lang="en-US" sz="1200" smtClean="0">
              <a:latin typeface="Trebuchet MS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844D355-0E9E-4337-90C9-329AB06BA572}" type="slidenum">
              <a:rPr lang="en-US" sz="1200" smtClean="0">
                <a:latin typeface="Trebuchet MS" pitchFamily="34" charset="0"/>
              </a:rPr>
              <a:pPr/>
              <a:t>11</a:t>
            </a:fld>
            <a:endParaRPr lang="en-US" sz="1200" smtClean="0">
              <a:latin typeface="Trebuchet MS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3B093DC-F55A-45DA-A240-3E9EE94551C2}" type="slidenum">
              <a:rPr lang="en-US" sz="1200" smtClean="0">
                <a:latin typeface="Trebuchet MS" pitchFamily="34" charset="0"/>
              </a:rPr>
              <a:pPr/>
              <a:t>12</a:t>
            </a:fld>
            <a:endParaRPr lang="en-US" sz="1200" smtClean="0">
              <a:latin typeface="Trebuchet MS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C8D2C32-92DC-4364-8541-47325DD673E9}" type="slidenum">
              <a:rPr lang="en-US" sz="1200" smtClean="0">
                <a:latin typeface="Trebuchet MS" pitchFamily="34" charset="0"/>
              </a:rPr>
              <a:pPr/>
              <a:t>13</a:t>
            </a:fld>
            <a:endParaRPr lang="en-US" sz="1200" smtClean="0">
              <a:latin typeface="Trebuchet MS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47C3CFE-094C-416E-BFB1-DC68B96F01CA}" type="slidenum">
              <a:rPr lang="en-US" sz="1200" smtClean="0">
                <a:latin typeface="Trebuchet MS" pitchFamily="34" charset="0"/>
              </a:rPr>
              <a:pPr/>
              <a:t>14</a:t>
            </a:fld>
            <a:endParaRPr lang="en-US" sz="1200" smtClean="0">
              <a:latin typeface="Trebuchet MS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2CF88F0-B15D-45B9-8CEA-558C785C3F11}" type="slidenum">
              <a:rPr lang="en-US" sz="1200" smtClean="0">
                <a:latin typeface="Trebuchet MS" pitchFamily="34" charset="0"/>
              </a:rPr>
              <a:pPr/>
              <a:t>15</a:t>
            </a:fld>
            <a:endParaRPr lang="en-US" sz="1200" smtClean="0">
              <a:latin typeface="Trebuchet MS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2FD4D54-96E8-44E0-97AF-CDAE0CD525D1}" type="slidenum">
              <a:rPr lang="en-US" sz="1200" smtClean="0">
                <a:latin typeface="Trebuchet MS" pitchFamily="34" charset="0"/>
              </a:rPr>
              <a:pPr/>
              <a:t>16</a:t>
            </a:fld>
            <a:endParaRPr lang="en-US" sz="1200" smtClean="0">
              <a:latin typeface="Trebuchet MS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2653583-5CFB-44C0-96B3-236667229E23}" type="slidenum">
              <a:rPr lang="en-US" sz="1200" smtClean="0">
                <a:latin typeface="Trebuchet MS" pitchFamily="34" charset="0"/>
              </a:rPr>
              <a:pPr/>
              <a:t>17</a:t>
            </a:fld>
            <a:endParaRPr lang="en-US" sz="1200" smtClean="0">
              <a:latin typeface="Trebuchet MS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BCEF2BA-84CB-47E1-968E-52DC8D13940A}" type="slidenum">
              <a:rPr lang="en-US" sz="1200" smtClean="0">
                <a:latin typeface="Trebuchet MS" pitchFamily="34" charset="0"/>
              </a:rPr>
              <a:pPr/>
              <a:t>19</a:t>
            </a:fld>
            <a:endParaRPr lang="en-US" sz="1200" smtClean="0">
              <a:latin typeface="Trebuchet MS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BC15A63-67F8-4C3C-AD64-4B8E674E0FD3}" type="slidenum">
              <a:rPr lang="en-US" sz="1200" smtClean="0">
                <a:latin typeface="Trebuchet MS" pitchFamily="34" charset="0"/>
              </a:rPr>
              <a:pPr/>
              <a:t>20</a:t>
            </a:fld>
            <a:endParaRPr lang="en-US" sz="1200" smtClean="0">
              <a:latin typeface="Trebuchet MS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7B6AC30-E777-4322-A8B3-9E32F90AA789}" type="slidenum">
              <a:rPr lang="en-US" sz="1200" smtClean="0">
                <a:latin typeface="Trebuchet MS" pitchFamily="34" charset="0"/>
              </a:rPr>
              <a:pPr/>
              <a:t>2</a:t>
            </a:fld>
            <a:endParaRPr lang="en-US" sz="1200" smtClean="0">
              <a:latin typeface="Trebuchet MS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49DF8E7-9664-4D3A-B86A-2D233AB7F70B}" type="slidenum">
              <a:rPr lang="en-US" sz="1200" smtClean="0">
                <a:latin typeface="Trebuchet MS" pitchFamily="34" charset="0"/>
              </a:rPr>
              <a:pPr/>
              <a:t>3</a:t>
            </a:fld>
            <a:endParaRPr lang="en-US" sz="1200" smtClean="0">
              <a:latin typeface="Trebuchet MS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46F18E4-EE3B-457D-B01D-627191FD2DC2}" type="slidenum">
              <a:rPr lang="en-US" sz="1200" smtClean="0">
                <a:latin typeface="Trebuchet MS" pitchFamily="34" charset="0"/>
              </a:rPr>
              <a:pPr/>
              <a:t>4</a:t>
            </a:fld>
            <a:endParaRPr lang="en-US" sz="1200" smtClean="0">
              <a:latin typeface="Trebuchet MS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D5789A9-AF9C-4B23-832F-798EC78643CC}" type="slidenum">
              <a:rPr lang="en-US" sz="1200" smtClean="0">
                <a:latin typeface="Trebuchet MS" pitchFamily="34" charset="0"/>
              </a:rPr>
              <a:pPr/>
              <a:t>5</a:t>
            </a:fld>
            <a:endParaRPr lang="en-US" sz="1200" smtClean="0">
              <a:latin typeface="Trebuchet MS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218CA4C-30CD-4AAA-A7C4-F6FE217D29C1}" type="slidenum">
              <a:rPr lang="en-US" sz="1200" smtClean="0">
                <a:latin typeface="Trebuchet MS" pitchFamily="34" charset="0"/>
              </a:rPr>
              <a:pPr/>
              <a:t>6</a:t>
            </a:fld>
            <a:endParaRPr lang="en-US" sz="1200" smtClean="0">
              <a:latin typeface="Trebuchet MS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BAF0B3D-2825-4C09-9F99-3601121BE71A}" type="slidenum">
              <a:rPr lang="en-US" sz="1200" smtClean="0">
                <a:latin typeface="Trebuchet MS" pitchFamily="34" charset="0"/>
              </a:rPr>
              <a:pPr/>
              <a:t>7</a:t>
            </a:fld>
            <a:endParaRPr lang="en-US" sz="1200" smtClean="0">
              <a:latin typeface="Trebuchet MS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930B0D3-8D78-4F4C-84D2-08D0500B9E19}" type="slidenum">
              <a:rPr lang="en-US" sz="1200" smtClean="0">
                <a:latin typeface="Trebuchet MS" pitchFamily="34" charset="0"/>
              </a:rPr>
              <a:pPr/>
              <a:t>8</a:t>
            </a:fld>
            <a:endParaRPr lang="en-US" sz="1200" smtClean="0">
              <a:latin typeface="Trebuchet MS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F4A6F26-6E07-4961-A044-8CAB023B36F1}" type="slidenum">
              <a:rPr lang="en-US" sz="1200" smtClean="0">
                <a:latin typeface="Trebuchet MS" pitchFamily="34" charset="0"/>
              </a:rPr>
              <a:pPr/>
              <a:t>9</a:t>
            </a:fld>
            <a:endParaRPr lang="en-US" sz="1200" smtClean="0">
              <a:latin typeface="Trebuchet MS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25D5198-B4EE-4BC0-8CEC-AAF45828F468}" type="datetimeFigureOut">
              <a:rPr lang="en-US"/>
              <a:pPr>
                <a:defRPr/>
              </a:pPr>
              <a:t>7/24/2013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86444BD-502A-4310-8BE0-FCAEB3BD2E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2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92DAE-ECAA-4C10-9B80-D01D1DAD47E1}" type="datetimeFigureOut">
              <a:rPr lang="en-US"/>
              <a:pPr>
                <a:defRPr/>
              </a:pPr>
              <a:t>7/24/2013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7ADA3-07EA-42D9-AFBF-9DE8661C5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4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B96E9-D44F-4F42-A998-4F26F93E2643}" type="datetimeFigureOut">
              <a:rPr lang="en-US"/>
              <a:pPr>
                <a:defRPr/>
              </a:pPr>
              <a:t>7/24/2013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D1480-A2C4-441B-B3DF-993232D29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2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DA5E-D464-4978-926C-D67A3A49A12A}" type="datetimeFigureOut">
              <a:rPr lang="en-US"/>
              <a:pPr>
                <a:defRPr/>
              </a:pPr>
              <a:t>7/24/2013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9215C-8138-4B5B-B4BF-FC198D7F5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9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17C910-7892-4E89-A692-FA6BB1748B28}" type="datetimeFigureOut">
              <a:rPr lang="en-US"/>
              <a:pPr>
                <a:defRPr/>
              </a:pPr>
              <a:t>7/24/2013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8AB4ED-01B8-4484-A368-8E791D8DA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91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97D588-5F46-460A-B4D7-654957059AFF}" type="datetimeFigureOut">
              <a:rPr lang="en-US"/>
              <a:pPr>
                <a:defRPr/>
              </a:pPr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70F00B-5A5E-4F18-8461-A87DC41C7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13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2709A0-E793-438D-B2B6-EB20C92A1D02}" type="datetimeFigureOut">
              <a:rPr lang="en-US"/>
              <a:pPr>
                <a:defRPr/>
              </a:pPr>
              <a:t>7/24/2013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2E4563-5625-4E34-A2E5-59BE15BC3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98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EC3E3C-D07E-41E4-A3B7-7D80BE46172C}" type="datetimeFigureOut">
              <a:rPr lang="en-US"/>
              <a:pPr>
                <a:defRPr/>
              </a:pPr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9B3753-4F12-4214-82B2-83EF53ACB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63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1B6E5-5E6E-4228-B7D4-653664A0B9B9}" type="datetimeFigureOut">
              <a:rPr lang="en-US"/>
              <a:pPr>
                <a:defRPr/>
              </a:pPr>
              <a:t>7/24/2013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9560-A26B-4AB2-AB96-D4FE03BC2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1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89C894-9727-4662-A5F1-6F8916C7A8E0}" type="datetimeFigureOut">
              <a:rPr lang="en-US"/>
              <a:pPr>
                <a:defRPr/>
              </a:pPr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9A16C5-F7D0-42A7-887F-87BE39C95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35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A938D77-6BCE-48D8-9CDD-2AC9A899EE14}" type="datetimeFigureOut">
              <a:rPr lang="en-US"/>
              <a:pPr>
                <a:defRPr/>
              </a:pPr>
              <a:t>7/24/2013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B30885B-0C3D-4362-9599-84CA10426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44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1D3058D-3BF1-426C-96C3-BC4982C93189}" type="datetimeFigureOut">
              <a:rPr lang="en-US"/>
              <a:pPr>
                <a:defRPr/>
              </a:pPr>
              <a:t>7/24/2013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CE44A8-B29F-492D-B2AA-AA63ECF0A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8" r:id="rId2"/>
    <p:sldLayoutId id="2147483733" r:id="rId3"/>
    <p:sldLayoutId id="2147483734" r:id="rId4"/>
    <p:sldLayoutId id="2147483735" r:id="rId5"/>
    <p:sldLayoutId id="2147483736" r:id="rId6"/>
    <p:sldLayoutId id="2147483729" r:id="rId7"/>
    <p:sldLayoutId id="2147483737" r:id="rId8"/>
    <p:sldLayoutId id="2147483738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Chapter 3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smtClean="0"/>
              <a:t>Traditional Policing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72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eaLnBrk="1" hangingPunct="1"/>
            <a:r>
              <a:rPr lang="en-US" sz="2800" smtClean="0"/>
              <a:t>If hiring is not possible, then “cutting the fat” and freeing up police resources may help</a:t>
            </a:r>
          </a:p>
          <a:p>
            <a:pPr eaLnBrk="1" hangingPunct="1"/>
            <a:r>
              <a:rPr lang="en-US" sz="2800" smtClean="0"/>
              <a:t>Methods of freeing up resources include</a:t>
            </a:r>
          </a:p>
          <a:p>
            <a:pPr lvl="1" eaLnBrk="1" hangingPunct="1"/>
            <a:r>
              <a:rPr lang="en-US" sz="2400" smtClean="0"/>
              <a:t>Eliminating two officer patrols and replacing them with one officer patrols</a:t>
            </a:r>
          </a:p>
          <a:p>
            <a:pPr lvl="1" eaLnBrk="1" hangingPunct="1"/>
            <a:r>
              <a:rPr lang="en-US" sz="2400" smtClean="0"/>
              <a:t>Implementing 311 systems</a:t>
            </a:r>
          </a:p>
          <a:p>
            <a:pPr lvl="1" eaLnBrk="1" hangingPunct="1"/>
            <a:r>
              <a:rPr lang="en-US" sz="2400" smtClean="0"/>
              <a:t>Carefully examining (and possibly changing) what officers do while on the clock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Freeing Up Resources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96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925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Studies on one versus two officer patrols have concluded that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Patrol staffing mode has almost no effect on police effectiveness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Single-officer staffing increases visibility, but has almost no effect on crime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Two officer patrols are (big surprise) twice as costly as one officer patrols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Patrol activity levels are comparable between both staffing methods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One Versus Two Officer Patrols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16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311 alternative to 911</a:t>
            </a:r>
          </a:p>
          <a:p>
            <a:pPr eaLnBrk="1" hangingPunct="1"/>
            <a:r>
              <a:rPr lang="en-US" sz="2400" smtClean="0"/>
              <a:t>Why would 311 affect crime?</a:t>
            </a:r>
          </a:p>
          <a:p>
            <a:pPr lvl="1" eaLnBrk="1" hangingPunct="1"/>
            <a:r>
              <a:rPr lang="en-US" sz="2000" smtClean="0"/>
              <a:t>Frees up time</a:t>
            </a:r>
          </a:p>
          <a:p>
            <a:pPr eaLnBrk="1" hangingPunct="1"/>
            <a:r>
              <a:rPr lang="en-US" sz="2400" smtClean="0"/>
              <a:t>Does 311 work?</a:t>
            </a:r>
          </a:p>
          <a:p>
            <a:pPr lvl="1" eaLnBrk="1" hangingPunct="1"/>
            <a:r>
              <a:rPr lang="en-US" sz="2000" smtClean="0"/>
              <a:t>There’s almost no research available on 311</a:t>
            </a:r>
          </a:p>
          <a:p>
            <a:pPr lvl="1" eaLnBrk="1" hangingPunct="1"/>
            <a:r>
              <a:rPr lang="en-US" sz="2000" smtClean="0"/>
              <a:t>Available research shows</a:t>
            </a:r>
          </a:p>
          <a:p>
            <a:pPr lvl="2" eaLnBrk="1" hangingPunct="1"/>
            <a:r>
              <a:rPr lang="en-US" sz="1800" smtClean="0"/>
              <a:t>311 may reduce overall calls to 911</a:t>
            </a:r>
          </a:p>
          <a:p>
            <a:pPr lvl="2" eaLnBrk="1" hangingPunct="1"/>
            <a:r>
              <a:rPr lang="en-US" sz="1800" smtClean="0"/>
              <a:t>311 does not reduce officer response time</a:t>
            </a:r>
          </a:p>
          <a:p>
            <a:pPr lvl="2" eaLnBrk="1" hangingPunct="1"/>
            <a:r>
              <a:rPr lang="en-US" sz="1800" smtClean="0"/>
              <a:t>311 does not free up uncommitted blocks of time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311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83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697287"/>
          </a:xfrm>
        </p:spPr>
        <p:txBody>
          <a:bodyPr/>
          <a:lstStyle/>
          <a:p>
            <a:pPr eaLnBrk="1" hangingPunct="1"/>
            <a:r>
              <a:rPr lang="en-US" smtClean="0"/>
              <a:t>Some studies show that as much as 60 percent of police officers’ time on duty is uncommitted (they are dated, however)</a:t>
            </a:r>
          </a:p>
          <a:p>
            <a:pPr eaLnBrk="1" hangingPunct="1"/>
            <a:r>
              <a:rPr lang="en-US" smtClean="0"/>
              <a:t>Does it work?</a:t>
            </a:r>
          </a:p>
          <a:p>
            <a:pPr lvl="1" eaLnBrk="1" hangingPunct="1"/>
            <a:r>
              <a:rPr lang="en-US" smtClean="0"/>
              <a:t>Who knows….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Patrol Downtime Studies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98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849687"/>
          </a:xfrm>
        </p:spPr>
        <p:txBody>
          <a:bodyPr/>
          <a:lstStyle/>
          <a:p>
            <a:pPr eaLnBrk="1" hangingPunct="1"/>
            <a:r>
              <a:rPr lang="en-US" smtClean="0"/>
              <a:t>Reactive policing is not very effective</a:t>
            </a:r>
          </a:p>
          <a:p>
            <a:pPr eaLnBrk="1" hangingPunct="1"/>
            <a:r>
              <a:rPr lang="en-US" smtClean="0"/>
              <a:t>How do we know?</a:t>
            </a:r>
          </a:p>
          <a:p>
            <a:pPr lvl="1" eaLnBrk="1" hangingPunct="1"/>
            <a:r>
              <a:rPr lang="en-US" smtClean="0"/>
              <a:t>Comparisons of crime rates and arrest rate</a:t>
            </a:r>
          </a:p>
          <a:p>
            <a:pPr lvl="2" eaLnBrk="1" hangingPunct="1"/>
            <a:r>
              <a:rPr lang="en-US" smtClean="0"/>
              <a:t>Not much of a link between crime rate and arrest rate</a:t>
            </a:r>
          </a:p>
          <a:p>
            <a:pPr lvl="1" eaLnBrk="1" hangingPunct="1"/>
            <a:r>
              <a:rPr lang="en-US" smtClean="0"/>
              <a:t>Targeted arrests (e.g., domestic violence)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Reactive Policing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848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eaLnBrk="1" hangingPunct="1"/>
            <a:r>
              <a:rPr lang="en-US" smtClean="0"/>
              <a:t>Many people feel that getting cops to the scene of a crime faster will reduce crime</a:t>
            </a:r>
          </a:p>
          <a:p>
            <a:pPr eaLnBrk="1" hangingPunct="1"/>
            <a:r>
              <a:rPr lang="en-US" smtClean="0"/>
              <a:t>What does the research show?</a:t>
            </a:r>
          </a:p>
          <a:p>
            <a:pPr lvl="1" eaLnBrk="1" hangingPunct="1"/>
            <a:r>
              <a:rPr lang="en-US" smtClean="0"/>
              <a:t>No clear relationship between response time and probability of arrest</a:t>
            </a:r>
          </a:p>
          <a:p>
            <a:pPr lvl="1" eaLnBrk="1" hangingPunct="1"/>
            <a:r>
              <a:rPr lang="en-US" smtClean="0"/>
              <a:t>Few crimes are “hot”</a:t>
            </a:r>
          </a:p>
          <a:p>
            <a:pPr lvl="1" eaLnBrk="1" hangingPunct="1"/>
            <a:endParaRPr lang="en-US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Rapid Response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0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eaLnBrk="1" hangingPunct="1"/>
            <a:r>
              <a:rPr lang="en-US" smtClean="0"/>
              <a:t>Can police officers deter crime by randomly driving around?</a:t>
            </a:r>
          </a:p>
          <a:p>
            <a:pPr lvl="1" eaLnBrk="1" hangingPunct="1"/>
            <a:r>
              <a:rPr lang="en-US" smtClean="0"/>
              <a:t>Probably not</a:t>
            </a:r>
          </a:p>
          <a:p>
            <a:pPr eaLnBrk="1" hangingPunct="1"/>
            <a:r>
              <a:rPr lang="en-US" smtClean="0"/>
              <a:t>Why?</a:t>
            </a:r>
          </a:p>
          <a:p>
            <a:pPr lvl="1" eaLnBrk="1" hangingPunct="1"/>
            <a:r>
              <a:rPr lang="en-US" smtClean="0"/>
              <a:t>Kansas City Experiment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Random Patrol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80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Reactive and random policing is not effective</a:t>
            </a:r>
          </a:p>
          <a:p>
            <a:pPr eaLnBrk="1" hangingPunct="1"/>
            <a:endParaRPr lang="en-US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Does it Work?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50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60% of police personnel are assigned to patrol while 15% are assigned to investigations.</a:t>
            </a:r>
          </a:p>
          <a:p>
            <a:r>
              <a:rPr lang="en-US" dirty="0" smtClean="0"/>
              <a:t>The RAND study- the original study found that investigations often did not result in arrest of a guilty party.</a:t>
            </a:r>
          </a:p>
          <a:p>
            <a:r>
              <a:rPr lang="en-US" dirty="0" smtClean="0"/>
              <a:t>The RAND study was conducted in 1975 there has been little published evidence to date to refute the original findings.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 in the Detectives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0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98"/>
    </mc:Choice>
    <mc:Fallback xmlns="">
      <p:transition spd="slow" advTm="87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9258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Private police outnumber public police 3 to 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Store detectives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Security guards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Why private police?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Privatization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Mass private property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Public police ineffective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Does it work?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Probably suffers the same fate of other policing methods already discussed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Private Policing</a:t>
            </a:r>
            <a:r>
              <a:rPr lang="en-US" smtClean="0"/>
              <a:t>	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937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Traditional policing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Amounts to throwing money at the crime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Is unimaginative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Traditional policing strategies include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Hiring cops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Freeing up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Random, preventive patrol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Rapid response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Residency 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College degrees for cops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Also add private security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Introduction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6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849687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4000" smtClean="0"/>
              <a:t>Advantages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600" smtClean="0"/>
              <a:t>Broader base for decision-making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smtClean="0"/>
              <a:t>Arguments against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smtClean="0"/>
              <a:t>Restricted applicant pool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smtClean="0"/>
              <a:t>Education does not improve crime fighting abilities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smtClean="0"/>
              <a:t>What does the research show?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smtClean="0"/>
              <a:t>Don’t know if crime is affected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smtClean="0"/>
              <a:t>May affect decisions to use force</a:t>
            </a:r>
            <a:endParaRPr lang="en-US" sz="3600" smtClean="0"/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360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College Degrees for Cops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149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3 summary and conclusion</a:t>
            </a:r>
            <a:r>
              <a:rPr lang="en-US" smtClean="0"/>
              <a:t>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75"/>
    </mc:Choice>
    <mc:Fallback xmlns="">
      <p:transition spd="slow" advTm="66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773487"/>
          </a:xfrm>
        </p:spPr>
        <p:txBody>
          <a:bodyPr/>
          <a:lstStyle/>
          <a:p>
            <a:pPr eaLnBrk="1" hangingPunct="1"/>
            <a:r>
              <a:rPr lang="en-US" smtClean="0"/>
              <a:t>Traditional policing prizes deterrence theory</a:t>
            </a:r>
          </a:p>
          <a:p>
            <a:pPr eaLnBrk="1" hangingPunct="1"/>
            <a:r>
              <a:rPr lang="en-US" smtClean="0"/>
              <a:t>Who cares?</a:t>
            </a:r>
          </a:p>
          <a:p>
            <a:pPr lvl="1" eaLnBrk="1" hangingPunct="1"/>
            <a:r>
              <a:rPr lang="en-US" smtClean="0"/>
              <a:t>Some people cannot necessarily be deterred</a:t>
            </a:r>
          </a:p>
          <a:p>
            <a:pPr lvl="1" eaLnBrk="1" hangingPunct="1"/>
            <a:endParaRPr lang="en-US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The Theory of Traditional Policing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763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925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There are several reasons why hiring more cops may not reduce crime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Police officers can’t work around the clock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Shift work, sick leave, vacations, transferring suspects, and paperwork reduce the police presence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Some cities have fewer police per citizen than others but less crime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Police are not necessarily capable of deterring certain types of crime (e.g., crimes committed behind closed doors and out of view)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Reasons Why Hiring More Cops May </a:t>
            </a:r>
            <a:r>
              <a:rPr lang="en-US" sz="3200" i="1" smtClean="0"/>
              <a:t>Not</a:t>
            </a:r>
            <a:r>
              <a:rPr lang="en-US" sz="3200" smtClean="0"/>
              <a:t> Reduce Crime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789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famous Kansas City experiment divided the city into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Proactive beats (with a stepped-up police presence)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Reactive beats (police only responded to calls for service)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Control beats (business as usual)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Findings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 significant reductions in proactive beat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People didn’t even notice!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Lessons From Kansas City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61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849687"/>
          </a:xfrm>
        </p:spPr>
        <p:txBody>
          <a:bodyPr/>
          <a:lstStyle/>
          <a:p>
            <a:pPr eaLnBrk="1" hangingPunct="1"/>
            <a:r>
              <a:rPr lang="en-US" smtClean="0"/>
              <a:t>The Kansas City experiment prompted many researchers to explore the relationship between police levels and crime</a:t>
            </a:r>
          </a:p>
          <a:p>
            <a:pPr eaLnBrk="1" hangingPunct="1"/>
            <a:r>
              <a:rPr lang="en-US" smtClean="0"/>
              <a:t>The findings</a:t>
            </a:r>
          </a:p>
          <a:p>
            <a:pPr lvl="1" eaLnBrk="1" hangingPunct="1"/>
            <a:r>
              <a:rPr lang="en-US" smtClean="0"/>
              <a:t>??????</a:t>
            </a:r>
          </a:p>
          <a:p>
            <a:pPr eaLnBrk="1" hangingPunct="1"/>
            <a:endParaRPr lang="en-US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The Post-Kansas City Intellectual Debate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66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925887"/>
          </a:xfrm>
        </p:spPr>
        <p:txBody>
          <a:bodyPr/>
          <a:lstStyle/>
          <a:p>
            <a:pPr eaLnBrk="1" hangingPunct="1"/>
            <a:r>
              <a:rPr lang="en-US" smtClean="0"/>
              <a:t>$ Billions to local law enforcement</a:t>
            </a:r>
          </a:p>
          <a:p>
            <a:pPr lvl="1" eaLnBrk="1" hangingPunct="1"/>
            <a:r>
              <a:rPr lang="en-US" smtClean="0"/>
              <a:t>“COPS Office” created</a:t>
            </a:r>
          </a:p>
          <a:p>
            <a:pPr lvl="1" eaLnBrk="1" hangingPunct="1"/>
            <a:r>
              <a:rPr lang="en-US" smtClean="0"/>
              <a:t>100,000 new cops</a:t>
            </a:r>
          </a:p>
          <a:p>
            <a:pPr eaLnBrk="1" hangingPunct="1"/>
            <a:r>
              <a:rPr lang="en-US" smtClean="0"/>
              <a:t>Has the Act made a difference?</a:t>
            </a:r>
          </a:p>
          <a:p>
            <a:pPr lvl="1" eaLnBrk="1" hangingPunct="1"/>
            <a:r>
              <a:rPr lang="en-US" smtClean="0"/>
              <a:t>One recent study concludes it has</a:t>
            </a:r>
          </a:p>
          <a:p>
            <a:pPr lvl="3" eaLnBrk="1" hangingPunct="1"/>
            <a:r>
              <a:rPr lang="en-US" smtClean="0"/>
              <a:t>Authors claimed that increases in hiring reduce violent and property crimes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The Violent Crime Control Act of 1994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721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Several researchers have explored what happens to crime when the police go on strike</a:t>
            </a:r>
          </a:p>
          <a:p>
            <a:pPr eaLnBrk="1" hangingPunct="1"/>
            <a:r>
              <a:rPr lang="en-US" sz="2400" smtClean="0"/>
              <a:t>Findings?</a:t>
            </a:r>
          </a:p>
          <a:p>
            <a:pPr lvl="1" eaLnBrk="1" hangingPunct="1"/>
            <a:r>
              <a:rPr lang="en-US" sz="2000" smtClean="0"/>
              <a:t>Increase in crime during Helsinki, Finland police strike</a:t>
            </a:r>
          </a:p>
          <a:p>
            <a:pPr lvl="1" eaLnBrk="1" hangingPunct="1"/>
            <a:r>
              <a:rPr lang="en-US" sz="2000" smtClean="0"/>
              <a:t>Increase in crime during Montreal police strike</a:t>
            </a:r>
          </a:p>
          <a:p>
            <a:pPr lvl="1" eaLnBrk="1" hangingPunct="1"/>
            <a:r>
              <a:rPr lang="en-US" sz="2000" smtClean="0"/>
              <a:t>Both studies dealt with strikes far in the past</a:t>
            </a:r>
          </a:p>
          <a:p>
            <a:pPr lvl="1" eaLnBrk="1" hangingPunct="1"/>
            <a:r>
              <a:rPr lang="en-US" sz="2000" smtClean="0"/>
              <a:t>Today police are often prohibited by law from striking</a:t>
            </a:r>
          </a:p>
          <a:p>
            <a:pPr eaLnBrk="1" hangingPunct="1"/>
            <a:r>
              <a:rPr lang="en-US" sz="2400" smtClean="0"/>
              <a:t>Who cares?</a:t>
            </a:r>
          </a:p>
          <a:p>
            <a:pPr lvl="1" eaLnBrk="1" hangingPunct="1"/>
            <a:r>
              <a:rPr lang="en-US" sz="2000" smtClean="0"/>
              <a:t>The police strike-crime relationship offers evidence that additional hiring won’t be counterproductive and that police are essential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What Happens When the Police go on Strike?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63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eaLnBrk="1" hangingPunct="1"/>
            <a:r>
              <a:rPr lang="en-US" sz="2800" smtClean="0"/>
              <a:t>Hiring more cops is not counterproductive</a:t>
            </a:r>
          </a:p>
          <a:p>
            <a:pPr lvl="1" eaLnBrk="1" hangingPunct="1"/>
            <a:r>
              <a:rPr lang="en-US" sz="2400" smtClean="0"/>
              <a:t>Recent studies show more cops = less crime</a:t>
            </a:r>
          </a:p>
          <a:p>
            <a:pPr lvl="1" eaLnBrk="1" hangingPunct="1"/>
            <a:r>
              <a:rPr lang="en-US" sz="2400" smtClean="0"/>
              <a:t>Police strike literature tells us the police perform a valuable function</a:t>
            </a:r>
          </a:p>
          <a:p>
            <a:pPr eaLnBrk="1" hangingPunct="1"/>
            <a:r>
              <a:rPr lang="en-US" sz="2800" smtClean="0"/>
              <a:t>We cannot conclude with 100% certainty that hiring more cops reduces crime, but it certainly helps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Does it Work?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871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731</TotalTime>
  <Words>871</Words>
  <Application>Microsoft Office PowerPoint</Application>
  <PresentationFormat>On-screen Show (4:3)</PresentationFormat>
  <Paragraphs>145</Paragraphs>
  <Slides>21</Slides>
  <Notes>19</Notes>
  <HiddenSlides>0</HiddenSlides>
  <MMClips>21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Chapter 3</vt:lpstr>
      <vt:lpstr>Introduction</vt:lpstr>
      <vt:lpstr>The Theory of Traditional Policing</vt:lpstr>
      <vt:lpstr>Reasons Why Hiring More Cops May Not Reduce Crime</vt:lpstr>
      <vt:lpstr>Lessons From Kansas City</vt:lpstr>
      <vt:lpstr>The Post-Kansas City Intellectual Debate</vt:lpstr>
      <vt:lpstr>The Violent Crime Control Act of 1994</vt:lpstr>
      <vt:lpstr>What Happens When the Police go on Strike?</vt:lpstr>
      <vt:lpstr>Does it Work?</vt:lpstr>
      <vt:lpstr>Freeing Up Resources</vt:lpstr>
      <vt:lpstr>One Versus Two Officer Patrols</vt:lpstr>
      <vt:lpstr>311</vt:lpstr>
      <vt:lpstr>Patrol Downtime Studies</vt:lpstr>
      <vt:lpstr>Reactive Policing</vt:lpstr>
      <vt:lpstr>Rapid Response</vt:lpstr>
      <vt:lpstr>Random Patrol</vt:lpstr>
      <vt:lpstr>Does it Work?</vt:lpstr>
      <vt:lpstr>Bring in the Detectives</vt:lpstr>
      <vt:lpstr>Private Policing </vt:lpstr>
      <vt:lpstr>College Degrees for Cops</vt:lpstr>
      <vt:lpstr>Summary and Conclusion</vt:lpstr>
    </vt:vector>
  </TitlesOfParts>
  <Company>CSUSB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 pter 2</dc:title>
  <dc:creator>John L. Worrall</dc:creator>
  <cp:lastModifiedBy>Rick</cp:lastModifiedBy>
  <cp:revision>28</cp:revision>
  <dcterms:created xsi:type="dcterms:W3CDTF">2004-09-30T20:22:22Z</dcterms:created>
  <dcterms:modified xsi:type="dcterms:W3CDTF">2013-07-24T21:52:26Z</dcterms:modified>
</cp:coreProperties>
</file>